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8" r:id="rId10"/>
    <p:sldId id="267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008080"/>
    <a:srgbClr val="FFFFFF"/>
    <a:srgbClr val="000000"/>
    <a:srgbClr val="A89CB2"/>
    <a:srgbClr val="28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3191" autoAdjust="0"/>
  </p:normalViewPr>
  <p:slideViewPr>
    <p:cSldViewPr snapToGrid="0">
      <p:cViewPr varScale="1">
        <p:scale>
          <a:sx n="67" d="100"/>
          <a:sy n="67" d="100"/>
        </p:scale>
        <p:origin x="23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9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2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5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75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800" defTabSz="171450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Welcome everyone. </a:t>
            </a:r>
            <a:r>
              <a:rPr lang="en-US" dirty="0"/>
              <a:t>I am Jason Noble. </a:t>
            </a:r>
            <a:r>
              <a:rPr dirty="0"/>
              <a:t>Today, </a:t>
            </a:r>
            <a:r>
              <a:rPr lang="en-US" dirty="0"/>
              <a:t>I am</a:t>
            </a:r>
            <a:r>
              <a:rPr dirty="0"/>
              <a:t> </a:t>
            </a:r>
            <a:r>
              <a:rPr lang="en-US" dirty="0"/>
              <a:t>discussing how Artificial Intelligence is needed to reach the benchmarks to make extended reality feel immersive. (Play) </a:t>
            </a:r>
          </a:p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years ago, In July 2023, Virtual Medicine released Human Anatomy VR for </a:t>
            </a:r>
            <a:r>
              <a:rPr lang="en-US" dirty="0" err="1"/>
              <a:t>Playstation</a:t>
            </a:r>
            <a:r>
              <a:rPr lang="en-US" dirty="0"/>
              <a:t> 4 and 5. The trailer promoted it as </a:t>
            </a:r>
            <a:r>
              <a:rPr lang="en-US" sz="825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pinnacle of immersive human anatomical experiences. So, how do we get from this video game to a photo-realistic, multi-sensory, truly-immersive reality?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(at two levels Network and device)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2388" indent="0" defTabSz="171450">
              <a:spcBef>
                <a:spcPts val="0"/>
              </a:spcBef>
              <a:buSzPct val="125000"/>
              <a:buFont typeface="Times Roman"/>
              <a:buNone/>
              <a:defRPr sz="49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171450" eaLnBrk="1" fontAlgn="auto" latinLnBrk="0" hangingPunct="1">
              <a:lnSpc>
                <a:spcPct val="117999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lang="en-US" sz="9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71450">
              <a:spcBef>
                <a:spcPts val="450"/>
              </a:spcBef>
              <a:defRPr sz="34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Nodes -- </a:t>
            </a:r>
            <a:r>
              <a:rPr lang="en-US" sz="9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devices, edge sever, and cloud servers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F5E1-3794-3B3F-B63B-2DF184F8C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>
            <a:extLst>
              <a:ext uri="{FF2B5EF4-FFF2-40B4-BE49-F238E27FC236}">
                <a16:creationId xmlns:a16="http://schemas.microsoft.com/office/drawing/2014/main" id="{6BEC3817-3AED-59B7-0BEE-66700D00E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>
            <a:extLst>
              <a:ext uri="{FF2B5EF4-FFF2-40B4-BE49-F238E27FC236}">
                <a16:creationId xmlns:a16="http://schemas.microsoft.com/office/drawing/2014/main" id="{63876572-7A32-F62A-2333-F71194946E4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3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5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5085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5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09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69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1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7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5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5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3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0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48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-q5i8NFZNI" TargetMode="External"/><Relationship Id="rId3" Type="http://schemas.microsoft.com/office/2007/relationships/hdphoto" Target="../media/hdphoto1.wdp"/><Relationship Id="rId7" Type="http://schemas.openxmlformats.org/officeDocument/2006/relationships/hyperlink" Target="https://doi.org/10.1007/s10278-024-01094-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3390/mti8110098" TargetMode="External"/><Relationship Id="rId5" Type="http://schemas.openxmlformats.org/officeDocument/2006/relationships/hyperlink" Target="http://doi.org/10.1109/ACCESS.2024.3422109" TargetMode="External"/><Relationship Id="rId10" Type="http://schemas.openxmlformats.org/officeDocument/2006/relationships/hyperlink" Target="https://doi.org/10.1109/ICACITE60783.2024.10616812" TargetMode="External"/><Relationship Id="rId4" Type="http://schemas.openxmlformats.org/officeDocument/2006/relationships/hyperlink" Target="http://doi.org/10.1109/FMEC62297.2024.10710197" TargetMode="External"/><Relationship Id="rId9" Type="http://schemas.openxmlformats.org/officeDocument/2006/relationships/hyperlink" Target="https://doi.org/10.48550/arXiv.2310.0687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9.m4a"/><Relationship Id="rId7" Type="http://schemas.openxmlformats.org/officeDocument/2006/relationships/image" Target="../media/image24.jpe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screen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blue background&#10;&#10;AI-generated content may be incorrect.">
            <a:extLst>
              <a:ext uri="{FF2B5EF4-FFF2-40B4-BE49-F238E27FC236}">
                <a16:creationId xmlns:a16="http://schemas.microsoft.com/office/drawing/2014/main" id="{164D9D78-DA89-0FDC-4D82-ACDAA32D5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37" name="Title: Advanced Optimization for Chip Design: Harnessing Linear Programming and Inverse Design…"/>
          <p:cNvSpPr txBox="1">
            <a:spLocks noGrp="1"/>
          </p:cNvSpPr>
          <p:nvPr>
            <p:ph type="ctrTitle"/>
          </p:nvPr>
        </p:nvSpPr>
        <p:spPr>
          <a:xfrm>
            <a:off x="365760" y="0"/>
            <a:ext cx="8416733" cy="12105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algn="l" defTabSz="109728"/>
            <a:r>
              <a:rPr 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Using AI to Reach Immersive Quality Benchmarks in Extended Reality (XR).</a:t>
            </a:r>
            <a:endParaRPr sz="36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01406-E369-9E9D-2DB9-7523EB12F3B0}"/>
              </a:ext>
            </a:extLst>
          </p:cNvPr>
          <p:cNvSpPr txBox="1"/>
          <p:nvPr/>
        </p:nvSpPr>
        <p:spPr>
          <a:xfrm>
            <a:off x="7825563" y="4486910"/>
            <a:ext cx="131843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F99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Playstation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996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, 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996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9966"/>
                </a:solidFill>
                <a:effectLst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apyrus"/>
              </a:rPr>
              <a:t>2023</a:t>
            </a:r>
          </a:p>
        </p:txBody>
      </p:sp>
      <p:sp>
        <p:nvSpPr>
          <p:cNvPr id="9" name="Jason Noble…">
            <a:extLst>
              <a:ext uri="{FF2B5EF4-FFF2-40B4-BE49-F238E27FC236}">
                <a16:creationId xmlns:a16="http://schemas.microsoft.com/office/drawing/2014/main" id="{3B19D675-0AEE-CF3C-BCF1-D1DE83D732DA}"/>
              </a:ext>
            </a:extLst>
          </p:cNvPr>
          <p:cNvSpPr txBox="1">
            <a:spLocks/>
          </p:cNvSpPr>
          <p:nvPr/>
        </p:nvSpPr>
        <p:spPr>
          <a:xfrm>
            <a:off x="7687340" y="1116418"/>
            <a:ext cx="1419915" cy="216904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 fontScale="92500" lnSpcReduction="20000"/>
          </a:bodyPr>
          <a:lstStyle>
            <a:lvl1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1pPr>
            <a:lvl2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2pPr>
            <a:lvl3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3pPr>
            <a:lvl4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4pPr>
            <a:lvl5pPr marL="0" marR="0" indent="0" algn="ctr" defTabSz="30956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75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5pPr>
            <a:lvl6pPr marL="148590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6pPr>
            <a:lvl7pPr marL="173355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7pPr>
            <a:lvl8pPr marL="198120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8pPr>
            <a:lvl9pPr marL="2228850" marR="0" indent="-247650" algn="l" defTabSz="309563" rtl="0" latinLnBrk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Pct val="25000"/>
              <a:buFontTx/>
              <a:buBlip>
                <a:blip/>
              </a:buBlip>
              <a:tabLst/>
              <a:defRPr sz="1950" b="0" i="0" u="none" strike="noStrike" cap="none" spc="0" baseline="0">
                <a:solidFill>
                  <a:srgbClr val="3E231A"/>
                </a:solidFill>
                <a:uFillTx/>
                <a:latin typeface="+mn-lt"/>
                <a:ea typeface="+mn-ea"/>
                <a:cs typeface="+mn-cs"/>
                <a:sym typeface="Papyrus"/>
              </a:defRPr>
            </a:lvl9pPr>
          </a:lstStyle>
          <a:p>
            <a:pPr algn="r">
              <a:lnSpc>
                <a:spcPct val="110000"/>
              </a:lnSpc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Jason Noble</a:t>
            </a:r>
          </a:p>
          <a:p>
            <a:pPr algn="r">
              <a:lnSpc>
                <a:spcPct val="110000"/>
              </a:lnSpc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 22, 2025</a:t>
            </a:r>
          </a:p>
          <a:p>
            <a:pPr algn="r">
              <a:lnSpc>
                <a:spcPct val="110000"/>
              </a:lnSpc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endParaRPr lang="en-US" sz="1800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 hangingPunct="1">
              <a:lnSpc>
                <a:spcPct val="110000"/>
              </a:lnSpc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 University</a:t>
            </a:r>
          </a:p>
          <a:p>
            <a:pPr algn="r" hangingPunct="1">
              <a:lnSpc>
                <a:spcPct val="110000"/>
              </a:lnSpc>
              <a:defRPr sz="2400" b="1">
                <a:latin typeface="Calibri"/>
                <a:ea typeface="Calibri"/>
                <a:cs typeface="Calibri"/>
                <a:sym typeface="Calibri"/>
              </a:defRPr>
            </a:pPr>
            <a:b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Science Program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8AC5FE-2DE0-48AE-3BBF-46A06C619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4C3BC9-36D4-0CFB-903F-3FA5EF497377}"/>
              </a:ext>
            </a:extLst>
          </p:cNvPr>
          <p:cNvSpPr/>
          <p:nvPr/>
        </p:nvSpPr>
        <p:spPr>
          <a:xfrm>
            <a:off x="1995473" y="1210588"/>
            <a:ext cx="4857750" cy="2400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 sec </a:t>
            </a:r>
            <a:r>
              <a:rPr lang="en-US" dirty="0" err="1"/>
              <a:t>Playstation</a:t>
            </a:r>
            <a:r>
              <a:rPr lang="en-US" dirty="0"/>
              <a:t> VR video</a:t>
            </a:r>
          </a:p>
        </p:txBody>
      </p:sp>
    </p:spTree>
  </p:cSld>
  <p:clrMapOvr>
    <a:masterClrMapping/>
  </p:clrMapOvr>
  <p:transition spd="med" advTm="471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392" objId="2"/>
        <p14:stopEvt time="36134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blue background&#10;&#10;AI-generated content may be incorrect.">
            <a:extLst>
              <a:ext uri="{FF2B5EF4-FFF2-40B4-BE49-F238E27FC236}">
                <a16:creationId xmlns:a16="http://schemas.microsoft.com/office/drawing/2014/main" id="{4FF1F465-84B9-F747-6865-445BB164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88" name="Resources"/>
          <p:cNvSpPr txBox="1">
            <a:spLocks noGrp="1"/>
          </p:cNvSpPr>
          <p:nvPr>
            <p:ph type="ctrTitle"/>
          </p:nvPr>
        </p:nvSpPr>
        <p:spPr>
          <a:xfrm>
            <a:off x="274320" y="-31899"/>
            <a:ext cx="2698725" cy="533479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defTabSz="709930">
              <a:defRPr sz="8600"/>
            </a:lvl1pPr>
          </a:lstStyle>
          <a:p>
            <a:pPr defTabSz="109728"/>
            <a:r>
              <a:rPr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Resources</a:t>
            </a:r>
          </a:p>
        </p:txBody>
      </p:sp>
      <p:sp>
        <p:nvSpPr>
          <p:cNvPr id="189" name="Content (APA Format):…"/>
          <p:cNvSpPr txBox="1">
            <a:spLocks noGrp="1"/>
          </p:cNvSpPr>
          <p:nvPr>
            <p:ph type="subTitle" idx="1"/>
          </p:nvPr>
        </p:nvSpPr>
        <p:spPr>
          <a:xfrm>
            <a:off x="274320" y="355787"/>
            <a:ext cx="8645618" cy="47877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Alekseeva, D., </a:t>
            </a:r>
            <a:r>
              <a:rPr lang="en-US" sz="1300" kern="0" dirty="0" err="1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Ometov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(2024).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Hybrid Edge-Cloud Computational Offloading for XR Medical Applications.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9th International Conference on Fog and Mobile Edge Computing (FMEC). IEEE.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http://DOI.org/10.1109/FMEC62297.2024.10710197</a:t>
            </a:r>
            <a:endParaRPr lang="en-US" sz="1300" u="sng" kern="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Fernández-Caramés, T.M., Fraga-Lamas, P. (2024)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Forging the Industrial Metaverse for Industry 5.0: Where Extended Reality, </a:t>
            </a:r>
            <a:r>
              <a:rPr lang="en-US" sz="1300" i="1" kern="0" dirty="0" err="1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IIoT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Opportunistic Edge Computing, and Digital Twins Meet.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http://doi.org/10.1109/ACCESS.2024.3422109</a:t>
            </a:r>
            <a:endParaRPr lang="en-US" sz="1300" u="sng" kern="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 err="1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Kourtesis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A (2024).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Comprehensive Review of Multimodal XR Applications, Risks, and Ethical Challenges in the Metaverse.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Multimodal Technol.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https://doi.org/10.3390/mti8110098</a:t>
            </a:r>
            <a:endParaRPr lang="en-US" sz="1300" u="sng" kern="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Krieger, K., Egger, J., </a:t>
            </a:r>
            <a:r>
              <a:rPr lang="en-US" sz="1300" kern="0" dirty="0" err="1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Kleesiek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US" sz="1300" kern="0" dirty="0" err="1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Gunzer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&amp; Chen, J. (2024).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Multisensory Extended Reality Applications Offer Benefits for Volumetric Biomedical Image Analysis in Research and Medicine.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Journal of Imaging Informatics in Medicine, 38, 646–655.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https://doi.org/10.1007/s10278-024-01094-x</a:t>
            </a:r>
            <a:endParaRPr lang="en-US" sz="1300" u="sng" kern="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 err="1">
                <a:solidFill>
                  <a:srgbClr val="FF99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Playstation</a:t>
            </a:r>
            <a:r>
              <a:rPr lang="en-US" sz="1300" kern="0" dirty="0">
                <a:solidFill>
                  <a:srgbClr val="FF99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.(2023). </a:t>
            </a:r>
            <a:r>
              <a:rPr lang="en-US" sz="1300" i="1" kern="0" dirty="0">
                <a:solidFill>
                  <a:srgbClr val="FF99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 Anatomy VR - Launch Trailer </a:t>
            </a:r>
            <a:br>
              <a:rPr lang="en-US" sz="1300" kern="0" dirty="0">
                <a:solidFill>
                  <a:srgbClr val="FF99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u="sng" kern="0" dirty="0">
                <a:solidFill>
                  <a:srgbClr val="FF99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https://www.youtube.com/watch?v=T-q5i8NFZNI</a:t>
            </a:r>
            <a:endParaRPr lang="en-US" sz="1300" u="sng" kern="0" dirty="0">
              <a:solidFill>
                <a:srgbClr val="FF996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Reifert, R.J., Dahrouj, H., Sezgin, A. (2023).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Extended Reality via Cooperative NOMA in Hybrid Cloud/Mobile-Edge Computing Networks.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of Things Journal. IEEE.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https://doi.org/10.48550/arXiv.2310.06874</a:t>
            </a:r>
            <a:endParaRPr lang="en-US" sz="1300" u="sng" kern="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tabLst>
                <a:tab pos="457200" algn="l"/>
              </a:tabLst>
            </a:pPr>
            <a:endParaRPr lang="en-US" sz="6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marR="0" lvl="0" indent="-169863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Saxena, A., Kumar, S. C., Kumar, R. V., &amp; Karpagam, J. (2024). </a:t>
            </a:r>
            <a:r>
              <a:rPr lang="en-US" sz="1300" i="1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Navigating of 6G Network into the Latest AI Technology for the Fastest Communication Without Loosing the Data</a:t>
            </a:r>
            <a:r>
              <a:rPr lang="en-US" sz="1300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In 2024 4th International Conference on Advance Computing and Innovative Technologies in Engineering. IEEE. </a:t>
            </a:r>
            <a:r>
              <a:rPr lang="en-US" sz="1300" u="sng" kern="0" dirty="0">
                <a:solidFill>
                  <a:srgbClr val="FF996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https://doi.org/10.1109/ICACITE60783.2024.10616812</a:t>
            </a:r>
            <a:endParaRPr lang="en-US" sz="1300" kern="100" dirty="0">
              <a:solidFill>
                <a:srgbClr val="FF996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blue background&#10;&#10;AI-generated content may be incorrect.">
            <a:extLst>
              <a:ext uri="{FF2B5EF4-FFF2-40B4-BE49-F238E27FC236}">
                <a16:creationId xmlns:a16="http://schemas.microsoft.com/office/drawing/2014/main" id="{26D1ED35-E991-0B4E-13B2-36C5259EB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42" name="Slide 2: Mapping the Landscape: Dual Approaches to Chip Optimization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545830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presentation explores how edge computing and data flow management require AI to support future XR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" name="Deep Learning Powers Inverse Design to Discover Unintuitive Architectures…"/>
          <p:cNvSpPr txBox="1"/>
          <p:nvPr/>
        </p:nvSpPr>
        <p:spPr>
          <a:xfrm>
            <a:off x="1039577" y="3821332"/>
            <a:ext cx="7064846" cy="23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171450">
              <a:spcBef>
                <a:spcPts val="450"/>
              </a:spcBef>
              <a:defRPr sz="3400"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endParaRPr sz="127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8910C8-85F2-D841-800E-83D489A9558E}"/>
              </a:ext>
            </a:extLst>
          </p:cNvPr>
          <p:cNvSpPr txBox="1"/>
          <p:nvPr/>
        </p:nvSpPr>
        <p:spPr>
          <a:xfrm>
            <a:off x="7454473" y="4752397"/>
            <a:ext cx="165603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FF9966"/>
                </a:solidFill>
              </a:rPr>
              <a:t>Fern</a:t>
            </a:r>
            <a:r>
              <a:rPr lang="en-US" dirty="0">
                <a:solidFill>
                  <a:srgbClr val="FF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dirty="0">
                <a:solidFill>
                  <a:srgbClr val="FF9966"/>
                </a:solidFill>
              </a:rPr>
              <a:t>ndez, 2024</a:t>
            </a:r>
          </a:p>
        </p:txBody>
      </p:sp>
      <p:pic>
        <p:nvPicPr>
          <p:cNvPr id="5" name="Picture 4" descr="Diagram of a cloud computing system&#10;&#10;AI-generated content may be incorrect.">
            <a:extLst>
              <a:ext uri="{FF2B5EF4-FFF2-40B4-BE49-F238E27FC236}">
                <a16:creationId xmlns:a16="http://schemas.microsoft.com/office/drawing/2014/main" id="{D4327107-CBD1-4FB4-42D6-BABDE7412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253" y="960774"/>
            <a:ext cx="6013006" cy="4179133"/>
          </a:xfrm>
          <a:prstGeom prst="rect">
            <a:avLst/>
          </a:prstGeom>
          <a:ln w="0">
            <a:noFill/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0C3DE1-E003-EF46-EE07-8A7BE523B807}"/>
              </a:ext>
            </a:extLst>
          </p:cNvPr>
          <p:cNvSpPr/>
          <p:nvPr/>
        </p:nvSpPr>
        <p:spPr>
          <a:xfrm>
            <a:off x="3095625" y="1925142"/>
            <a:ext cx="1476375" cy="1741984"/>
          </a:xfrm>
          <a:prstGeom prst="roundRect">
            <a:avLst/>
          </a:pr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FE58F4-409F-E7F6-5A6A-412C18DF222C}"/>
              </a:ext>
            </a:extLst>
          </p:cNvPr>
          <p:cNvSpPr/>
          <p:nvPr/>
        </p:nvSpPr>
        <p:spPr>
          <a:xfrm>
            <a:off x="2200275" y="2228850"/>
            <a:ext cx="973841" cy="1609725"/>
          </a:xfrm>
          <a:prstGeom prst="roundRect">
            <a:avLst/>
          </a:prstGeom>
          <a:noFill/>
          <a:ln w="50800">
            <a:solidFill>
              <a:srgbClr val="0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01F368-1C8B-16B1-8886-46C6FD9623CC}"/>
              </a:ext>
            </a:extLst>
          </p:cNvPr>
          <p:cNvSpPr/>
          <p:nvPr/>
        </p:nvSpPr>
        <p:spPr>
          <a:xfrm>
            <a:off x="4838698" y="2228850"/>
            <a:ext cx="892236" cy="1609725"/>
          </a:xfrm>
          <a:prstGeom prst="roundRect">
            <a:avLst/>
          </a:prstGeom>
          <a:noFill/>
          <a:ln w="50800">
            <a:solidFill>
              <a:srgbClr val="0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76F9D6-6080-72A6-6690-03FFA2D77C38}"/>
              </a:ext>
            </a:extLst>
          </p:cNvPr>
          <p:cNvSpPr txBox="1"/>
          <p:nvPr/>
        </p:nvSpPr>
        <p:spPr>
          <a:xfrm>
            <a:off x="7314219" y="2355190"/>
            <a:ext cx="1794412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6D6283-CEBE-90B2-451D-3331C7B373BE}"/>
              </a:ext>
            </a:extLst>
          </p:cNvPr>
          <p:cNvSpPr txBox="1"/>
          <p:nvPr/>
        </p:nvSpPr>
        <p:spPr>
          <a:xfrm>
            <a:off x="7202392" y="3001952"/>
            <a:ext cx="1238085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4CB37805-00B2-F516-9894-255AC1A9C7E3}"/>
              </a:ext>
            </a:extLst>
          </p:cNvPr>
          <p:cNvSpPr/>
          <p:nvPr/>
        </p:nvSpPr>
        <p:spPr>
          <a:xfrm rot="5400000">
            <a:off x="5691732" y="538713"/>
            <a:ext cx="465637" cy="3238497"/>
          </a:xfrm>
          <a:prstGeom prst="bentArrow">
            <a:avLst>
              <a:gd name="adj1" fmla="val 13782"/>
              <a:gd name="adj2" fmla="val 25000"/>
              <a:gd name="adj3" fmla="val 25000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3088F317-4150-1624-6BDF-A6BF416824E1}"/>
              </a:ext>
            </a:extLst>
          </p:cNvPr>
          <p:cNvSpPr/>
          <p:nvPr/>
        </p:nvSpPr>
        <p:spPr>
          <a:xfrm rot="16200000" flipV="1">
            <a:off x="4998214" y="1402730"/>
            <a:ext cx="465637" cy="4430452"/>
          </a:xfrm>
          <a:prstGeom prst="bentArrow">
            <a:avLst>
              <a:gd name="adj1" fmla="val 13782"/>
              <a:gd name="adj2" fmla="val 25000"/>
              <a:gd name="adj3" fmla="val 25000"/>
              <a:gd name="adj4" fmla="val 43750"/>
            </a:avLst>
          </a:prstGeom>
          <a:solidFill>
            <a:srgbClr val="00808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43050B0E-0127-2552-9B6E-3D1376B2B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329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rry blue background&#10;&#10;AI-generated content may be incorrect.">
            <a:extLst>
              <a:ext uri="{FF2B5EF4-FFF2-40B4-BE49-F238E27FC236}">
                <a16:creationId xmlns:a16="http://schemas.microsoft.com/office/drawing/2014/main" id="{7CFBBB33-8D1F-E765-4DB8-C3A4F6691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47" name="lide 3: Linear Programming Optimizes Chip Floorplanning for Key Performance Metrics.…"/>
          <p:cNvSpPr txBox="1">
            <a:spLocks noGrp="1"/>
          </p:cNvSpPr>
          <p:nvPr>
            <p:ph type="ctrTitle"/>
          </p:nvPr>
        </p:nvSpPr>
        <p:spPr>
          <a:xfrm>
            <a:off x="274319" y="0"/>
            <a:ext cx="8698705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Immersive XR requires high performance and ultra-low latency, pushing computation closer to user via edge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E008E-0768-287C-E933-267BA57F732B}"/>
              </a:ext>
            </a:extLst>
          </p:cNvPr>
          <p:cNvGrpSpPr>
            <a:grpSpLocks/>
          </p:cNvGrpSpPr>
          <p:nvPr/>
        </p:nvGrpSpPr>
        <p:grpSpPr>
          <a:xfrm>
            <a:off x="93068" y="4581357"/>
            <a:ext cx="581066" cy="472740"/>
            <a:chOff x="304799" y="1192417"/>
            <a:chExt cx="4395667" cy="3667758"/>
          </a:xfrm>
        </p:grpSpPr>
        <p:pic>
          <p:nvPicPr>
            <p:cNvPr id="16" name="Picture 15" descr="A diagram of a process&#10;&#10;AI-generated content may be incorrect.">
              <a:extLst>
                <a:ext uri="{FF2B5EF4-FFF2-40B4-BE49-F238E27FC236}">
                  <a16:creationId xmlns:a16="http://schemas.microsoft.com/office/drawing/2014/main" id="{C82896B0-54F4-7B3B-8C7F-4FC6866771DF}"/>
                </a:ext>
              </a:extLst>
            </p:cNvPr>
            <p:cNvPicPr>
              <a:picLocks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8" t="31231" r="25288" b="8332"/>
            <a:stretch>
              <a:fillRect/>
            </a:stretch>
          </p:blipFill>
          <p:spPr>
            <a:xfrm>
              <a:off x="304799" y="1312985"/>
              <a:ext cx="4079631" cy="35471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20D13-94B2-780C-B94A-943C1024F097}"/>
                </a:ext>
              </a:extLst>
            </p:cNvPr>
            <p:cNvSpPr txBox="1">
              <a:spLocks/>
            </p:cNvSpPr>
            <p:nvPr/>
          </p:nvSpPr>
          <p:spPr>
            <a:xfrm>
              <a:off x="2990632" y="1192417"/>
              <a:ext cx="1709834" cy="1193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apyrus"/>
                </a:rPr>
                <a:t>LP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3F14AE-0B31-C7B4-B28C-55B523F2076D}"/>
              </a:ext>
            </a:extLst>
          </p:cNvPr>
          <p:cNvSpPr txBox="1"/>
          <p:nvPr/>
        </p:nvSpPr>
        <p:spPr>
          <a:xfrm>
            <a:off x="7681855" y="964367"/>
            <a:ext cx="11878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b" anchorCtr="0">
            <a:spAutoFit/>
          </a:bodyPr>
          <a:lstStyle/>
          <a:p>
            <a:pPr algn="r" defTabSz="825500">
              <a:spcBef>
                <a:spcPts val="0"/>
              </a:spcBef>
            </a:pPr>
            <a:r>
              <a:rPr lang="en-US" sz="1600" dirty="0">
                <a:solidFill>
                  <a:srgbClr val="FF99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Reifert, 2023</a:t>
            </a:r>
          </a:p>
        </p:txBody>
      </p:sp>
      <p:pic>
        <p:nvPicPr>
          <p:cNvPr id="8" name="Picture 7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40DE668A-9C8F-1A80-9902-1939AF8E76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8701" y="964367"/>
            <a:ext cx="6303266" cy="4068248"/>
          </a:xfrm>
          <a:prstGeom prst="rect">
            <a:avLst/>
          </a:prstGeom>
        </p:spPr>
      </p:pic>
      <p:pic>
        <p:nvPicPr>
          <p:cNvPr id="12" name="Picture 1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C5394F1-4BE5-E921-BBA9-50336A6DA93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94717" y="3653080"/>
            <a:ext cx="4578307" cy="136221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558E4A-D868-1EB7-02D5-15464B60C045}"/>
              </a:ext>
            </a:extLst>
          </p:cNvPr>
          <p:cNvSpPr/>
          <p:nvPr/>
        </p:nvSpPr>
        <p:spPr>
          <a:xfrm>
            <a:off x="1771649" y="4632961"/>
            <a:ext cx="1885951" cy="285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84C54-6E9D-27F9-06EC-6F7A010D8100}"/>
              </a:ext>
            </a:extLst>
          </p:cNvPr>
          <p:cNvSpPr txBox="1"/>
          <p:nvPr/>
        </p:nvSpPr>
        <p:spPr>
          <a:xfrm>
            <a:off x="7660621" y="3311049"/>
            <a:ext cx="147155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b" anchorCtr="0">
            <a:spAutoFit/>
          </a:bodyPr>
          <a:lstStyle/>
          <a:p>
            <a:pPr algn="r" defTabSz="825500">
              <a:spcBef>
                <a:spcPts val="0"/>
              </a:spcBef>
            </a:pPr>
            <a:r>
              <a:rPr lang="en-US" sz="1600" dirty="0">
                <a:solidFill>
                  <a:srgbClr val="FF99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Alekseeva, 2024</a:t>
            </a:r>
          </a:p>
        </p:txBody>
      </p:sp>
      <p:pic>
        <p:nvPicPr>
          <p:cNvPr id="21" name="Picture 20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F63F1196-0F9E-816B-5886-98E7B63E000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50952" y="3890939"/>
            <a:ext cx="919217" cy="938236"/>
          </a:xfrm>
          <a:prstGeom prst="rect">
            <a:avLst/>
          </a:prstGeom>
        </p:spPr>
      </p:pic>
      <p:pic>
        <p:nvPicPr>
          <p:cNvPr id="26" name="Picture 25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00727BF4-1B47-20E3-D532-35D6F34C734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73601" y="3945531"/>
            <a:ext cx="341791" cy="255895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C1988142-1C08-10B8-D62A-AE20366C8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486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blue background&#10;&#10;AI-generated content may be incorrect.">
            <a:extLst>
              <a:ext uri="{FF2B5EF4-FFF2-40B4-BE49-F238E27FC236}">
                <a16:creationId xmlns:a16="http://schemas.microsoft.com/office/drawing/2014/main" id="{A642BFFA-C724-4D34-31AE-9283CFC8A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52" name="Slide 4: Linear Programming Rigorously Manages Design Constraints and Sub-problems.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097622" cy="964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dynamically manages data flow and resources at the edge to meet XR’s real-time demands.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D9800-11B2-D4D5-50D8-940CC22E0426}"/>
              </a:ext>
            </a:extLst>
          </p:cNvPr>
          <p:cNvGrpSpPr>
            <a:grpSpLocks/>
          </p:cNvGrpSpPr>
          <p:nvPr/>
        </p:nvGrpSpPr>
        <p:grpSpPr>
          <a:xfrm>
            <a:off x="105316" y="4575581"/>
            <a:ext cx="581066" cy="472740"/>
            <a:chOff x="304799" y="1192417"/>
            <a:chExt cx="4395667" cy="3667758"/>
          </a:xfrm>
        </p:grpSpPr>
        <p:pic>
          <p:nvPicPr>
            <p:cNvPr id="2" name="Picture 1" descr="A diagram of a process&#10;&#10;AI-generated content may be incorrect.">
              <a:extLst>
                <a:ext uri="{FF2B5EF4-FFF2-40B4-BE49-F238E27FC236}">
                  <a16:creationId xmlns:a16="http://schemas.microsoft.com/office/drawing/2014/main" id="{09236271-E7EB-A588-6AC2-07907ABB59AE}"/>
                </a:ext>
              </a:extLst>
            </p:cNvPr>
            <p:cNvPicPr>
              <a:picLocks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8" t="31231" r="25288" b="8332"/>
            <a:stretch>
              <a:fillRect/>
            </a:stretch>
          </p:blipFill>
          <p:spPr>
            <a:xfrm>
              <a:off x="304799" y="1312985"/>
              <a:ext cx="4079631" cy="354719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336504-1EF5-F4C9-D66B-1AF9E26CE2C3}"/>
                </a:ext>
              </a:extLst>
            </p:cNvPr>
            <p:cNvSpPr txBox="1">
              <a:spLocks/>
            </p:cNvSpPr>
            <p:nvPr/>
          </p:nvSpPr>
          <p:spPr>
            <a:xfrm>
              <a:off x="2990632" y="1192417"/>
              <a:ext cx="1709834" cy="1193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Papyrus"/>
                </a:rPr>
                <a:t>LP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FCE9A5C-18D5-7FAE-1024-EB8E0FC0DF3D}"/>
              </a:ext>
            </a:extLst>
          </p:cNvPr>
          <p:cNvSpPr txBox="1"/>
          <p:nvPr/>
        </p:nvSpPr>
        <p:spPr>
          <a:xfrm>
            <a:off x="7454473" y="4752397"/>
            <a:ext cx="165603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FF9966"/>
                </a:solidFill>
              </a:rPr>
              <a:t>Fern</a:t>
            </a:r>
            <a:r>
              <a:rPr lang="en-US" dirty="0">
                <a:solidFill>
                  <a:srgbClr val="FF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dirty="0">
                <a:solidFill>
                  <a:srgbClr val="FF9966"/>
                </a:solidFill>
              </a:rPr>
              <a:t>ndez, 2024</a:t>
            </a:r>
          </a:p>
        </p:txBody>
      </p:sp>
      <p:pic>
        <p:nvPicPr>
          <p:cNvPr id="30" name="Picture 29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F2EE4D0E-8B55-CF07-5537-B5AB0EFF4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457" y="968229"/>
            <a:ext cx="4810874" cy="4163759"/>
          </a:xfrm>
          <a:prstGeom prst="rect">
            <a:avLst/>
          </a:prstGeom>
        </p:spPr>
      </p:pic>
      <p:pic>
        <p:nvPicPr>
          <p:cNvPr id="33" name="Picture 32" descr="A person wearing headphones and a remote control&#10;&#10;AI-generated content may be incorrect.">
            <a:extLst>
              <a:ext uri="{FF2B5EF4-FFF2-40B4-BE49-F238E27FC236}">
                <a16:creationId xmlns:a16="http://schemas.microsoft.com/office/drawing/2014/main" id="{68B1A083-09B0-5124-4180-B7267DA8F6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53" y="1147722"/>
            <a:ext cx="2228436" cy="2419558"/>
          </a:xfrm>
          <a:prstGeom prst="rect">
            <a:avLst/>
          </a:prstGeom>
        </p:spPr>
      </p:pic>
      <p:pic>
        <p:nvPicPr>
          <p:cNvPr id="35" name="Picture 34" descr="A person wearing headphones and a remote control&#10;&#10;AI-generated content may be incorrect.">
            <a:extLst>
              <a:ext uri="{FF2B5EF4-FFF2-40B4-BE49-F238E27FC236}">
                <a16:creationId xmlns:a16="http://schemas.microsoft.com/office/drawing/2014/main" id="{6C4AF6BE-E34E-76EA-8871-96673EBB1C3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2099" y="1147722"/>
            <a:ext cx="2550078" cy="2419558"/>
          </a:xfrm>
          <a:prstGeom prst="rect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ECC40F0-113D-6022-C14E-F7469395E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428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rry blue background&#10;&#10;AI-generated content may be incorrect.">
            <a:extLst>
              <a:ext uri="{FF2B5EF4-FFF2-40B4-BE49-F238E27FC236}">
                <a16:creationId xmlns:a16="http://schemas.microsoft.com/office/drawing/2014/main" id="{E395EBB9-F17E-F6A2-3CDF-BD3AC9F20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57" name="Slide 5: Blending Optimization: LP Provides Structure for Inverse Design Exploration.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615740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support XR data requirements, networks must supply stable bandwidth and control latency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9DED2A-2CED-DA1F-F5BB-1D14E5FFBEB3}"/>
              </a:ext>
            </a:extLst>
          </p:cNvPr>
          <p:cNvGrpSpPr/>
          <p:nvPr/>
        </p:nvGrpSpPr>
        <p:grpSpPr>
          <a:xfrm>
            <a:off x="63769" y="4288643"/>
            <a:ext cx="593401" cy="940564"/>
            <a:chOff x="241658" y="4169946"/>
            <a:chExt cx="593401" cy="9405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10639EA-C9A3-CBDA-7A70-C0F08A06D975}"/>
                </a:ext>
              </a:extLst>
            </p:cNvPr>
            <p:cNvGrpSpPr/>
            <p:nvPr/>
          </p:nvGrpSpPr>
          <p:grpSpPr>
            <a:xfrm>
              <a:off x="286419" y="4169946"/>
              <a:ext cx="548640" cy="940564"/>
              <a:chOff x="5449455" y="-978804"/>
              <a:chExt cx="3271464" cy="77826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88D119-4170-5A58-FFFB-651593DC075D}"/>
                  </a:ext>
                </a:extLst>
              </p:cNvPr>
              <p:cNvSpPr/>
              <p:nvPr/>
            </p:nvSpPr>
            <p:spPr>
              <a:xfrm>
                <a:off x="5449455" y="-119425"/>
                <a:ext cx="3271464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6" name="Picture 5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13208E29-6AA5-EA48-94A2-C84654A7B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2" t="58658" r="26948" b="1048"/>
              <a:stretch>
                <a:fillRect/>
              </a:stretch>
            </p:blipFill>
            <p:spPr>
              <a:xfrm>
                <a:off x="5633744" y="3713937"/>
                <a:ext cx="2912212" cy="1074745"/>
              </a:xfrm>
              <a:prstGeom prst="rect">
                <a:avLst/>
              </a:prstGeom>
            </p:spPr>
          </p:pic>
          <p:pic>
            <p:nvPicPr>
              <p:cNvPr id="7" name="Picture 6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F2FB140C-83A1-1B3B-FE34-7A5E17748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" r="68542" b="70350"/>
              <a:stretch>
                <a:fillRect/>
              </a:stretch>
            </p:blipFill>
            <p:spPr>
              <a:xfrm>
                <a:off x="6647818" y="1442086"/>
                <a:ext cx="2046666" cy="834756"/>
              </a:xfrm>
              <a:prstGeom prst="rect">
                <a:avLst/>
              </a:prstGeom>
            </p:spPr>
          </p:pic>
          <p:pic>
            <p:nvPicPr>
              <p:cNvPr id="8" name="Picture 7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FD05D7CC-6A22-77A0-2578-FCAC9B9D0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08" b="40236"/>
              <a:stretch>
                <a:fillRect/>
              </a:stretch>
            </p:blipFill>
            <p:spPr>
              <a:xfrm>
                <a:off x="6786627" y="2388618"/>
                <a:ext cx="1934291" cy="1160929"/>
              </a:xfrm>
              <a:prstGeom prst="rect">
                <a:avLst/>
              </a:prstGeom>
            </p:spPr>
          </p:pic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B2F27F3E-5A01-BAFD-6D20-298F00165769}"/>
                  </a:ext>
                </a:extLst>
              </p:cNvPr>
              <p:cNvSpPr/>
              <p:nvPr/>
            </p:nvSpPr>
            <p:spPr>
              <a:xfrm rot="19487473">
                <a:off x="7092700" y="-690069"/>
                <a:ext cx="103140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5C7F15-F4C8-6D47-9A36-0F3DD141178A}"/>
                  </a:ext>
                </a:extLst>
              </p:cNvPr>
              <p:cNvSpPr/>
              <p:nvPr/>
            </p:nvSpPr>
            <p:spPr>
              <a:xfrm>
                <a:off x="5593375" y="-376221"/>
                <a:ext cx="1492140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EBD883D5-AF25-94C2-EA62-C83D59FA80BE}"/>
                  </a:ext>
                </a:extLst>
              </p:cNvPr>
              <p:cNvSpPr/>
              <p:nvPr/>
            </p:nvSpPr>
            <p:spPr>
              <a:xfrm>
                <a:off x="8098164" y="606911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12" name="Picture 11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1F13A2A5-B5A9-5B11-F2D3-A63B68CDE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7" t="73456" r="73779" b="11831"/>
              <a:stretch>
                <a:fillRect/>
              </a:stretch>
            </p:blipFill>
            <p:spPr>
              <a:xfrm>
                <a:off x="5570609" y="2412563"/>
                <a:ext cx="1360766" cy="414244"/>
              </a:xfrm>
              <a:prstGeom prst="rect">
                <a:avLst/>
              </a:prstGeom>
            </p:spPr>
          </p:pic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DA09C710-7972-8A5F-33C7-7F421038B717}"/>
                  </a:ext>
                </a:extLst>
              </p:cNvPr>
              <p:cNvSpPr/>
              <p:nvPr/>
            </p:nvSpPr>
            <p:spPr>
              <a:xfrm rot="10800000">
                <a:off x="6093313" y="213678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3249505A-4F17-1EC9-65DD-3F5BF528445D}"/>
                  </a:ext>
                </a:extLst>
              </p:cNvPr>
              <p:cNvSpPr/>
              <p:nvPr/>
            </p:nvSpPr>
            <p:spPr>
              <a:xfrm>
                <a:off x="6351576" y="-978804"/>
                <a:ext cx="272616" cy="6196891"/>
              </a:xfrm>
              <a:prstGeom prst="bentArrow">
                <a:avLst>
                  <a:gd name="adj1" fmla="val 7310"/>
                  <a:gd name="adj2" fmla="val 8069"/>
                  <a:gd name="adj3" fmla="val 13376"/>
                  <a:gd name="adj4" fmla="val 43750"/>
                </a:avLst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AD6C25-167F-F0E6-D355-0131502499B3}"/>
                </a:ext>
              </a:extLst>
            </p:cNvPr>
            <p:cNvSpPr txBox="1"/>
            <p:nvPr/>
          </p:nvSpPr>
          <p:spPr>
            <a:xfrm>
              <a:off x="241658" y="4395649"/>
              <a:ext cx="245260" cy="153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Papyrus"/>
                </a:rPr>
                <a:t>ID</a:t>
              </a:r>
            </a:p>
          </p:txBody>
        </p:sp>
      </p:grpSp>
      <p:pic>
        <p:nvPicPr>
          <p:cNvPr id="17" name="Picture 16" descr="A diagram of a medical delivery chain&#10;&#10;AI-generated content may be incorrect.">
            <a:extLst>
              <a:ext uri="{FF2B5EF4-FFF2-40B4-BE49-F238E27FC236}">
                <a16:creationId xmlns:a16="http://schemas.microsoft.com/office/drawing/2014/main" id="{1E0D9A88-07A3-A81E-7DF6-0B79CCF3A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021" y="1000387"/>
            <a:ext cx="5348469" cy="4141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3CEE36-4845-6399-0362-F882572CF158}"/>
              </a:ext>
            </a:extLst>
          </p:cNvPr>
          <p:cNvSpPr txBox="1"/>
          <p:nvPr/>
        </p:nvSpPr>
        <p:spPr>
          <a:xfrm>
            <a:off x="7439582" y="4723536"/>
            <a:ext cx="168965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/>
          <a:p>
            <a:pPr defTabSz="825500">
              <a:spcBef>
                <a:spcPts val="0"/>
              </a:spcBef>
            </a:pPr>
            <a:r>
              <a:rPr lang="en-US" dirty="0">
                <a:solidFill>
                  <a:srgbClr val="FF99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Alekseeva, 2024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75746CB-F8A7-A50C-6457-FA79D1FD7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51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rry blue background&#10;&#10;AI-generated content may be incorrect.">
            <a:extLst>
              <a:ext uri="{FF2B5EF4-FFF2-40B4-BE49-F238E27FC236}">
                <a16:creationId xmlns:a16="http://schemas.microsoft.com/office/drawing/2014/main" id="{9F6C5E7F-8298-B129-641E-E2A03B418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67" name="Slide 7: Deep Learning Unleashes Unintuitive and Superior Chip Architectures.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561148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algorithms will allow networks to forecast data and location demands, proactively allocating resources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B272AB-165B-41CE-3F5D-7283A37DA9F5}"/>
              </a:ext>
            </a:extLst>
          </p:cNvPr>
          <p:cNvGrpSpPr/>
          <p:nvPr/>
        </p:nvGrpSpPr>
        <p:grpSpPr>
          <a:xfrm>
            <a:off x="40366" y="4351211"/>
            <a:ext cx="593401" cy="940564"/>
            <a:chOff x="241658" y="4169946"/>
            <a:chExt cx="593401" cy="9405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663B74F-DC14-A769-850E-D4C7A5E631FD}"/>
                </a:ext>
              </a:extLst>
            </p:cNvPr>
            <p:cNvGrpSpPr/>
            <p:nvPr/>
          </p:nvGrpSpPr>
          <p:grpSpPr>
            <a:xfrm>
              <a:off x="286419" y="4169946"/>
              <a:ext cx="548640" cy="940564"/>
              <a:chOff x="5449455" y="-978804"/>
              <a:chExt cx="3271464" cy="77826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23696DE-7573-693B-C3D3-60624D9A9EFA}"/>
                  </a:ext>
                </a:extLst>
              </p:cNvPr>
              <p:cNvSpPr/>
              <p:nvPr/>
            </p:nvSpPr>
            <p:spPr>
              <a:xfrm>
                <a:off x="5449455" y="-119425"/>
                <a:ext cx="3271464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6" name="Picture 5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5439C7ED-E68B-6C6F-5529-3007FFBCD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2" t="58658" r="26948" b="1048"/>
              <a:stretch>
                <a:fillRect/>
              </a:stretch>
            </p:blipFill>
            <p:spPr>
              <a:xfrm>
                <a:off x="5633744" y="3713937"/>
                <a:ext cx="2912212" cy="1074745"/>
              </a:xfrm>
              <a:prstGeom prst="rect">
                <a:avLst/>
              </a:prstGeom>
            </p:spPr>
          </p:pic>
          <p:pic>
            <p:nvPicPr>
              <p:cNvPr id="7" name="Picture 6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02D93027-F582-3A4B-31DB-50C972E2A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" r="68542" b="70350"/>
              <a:stretch>
                <a:fillRect/>
              </a:stretch>
            </p:blipFill>
            <p:spPr>
              <a:xfrm>
                <a:off x="6647818" y="1442086"/>
                <a:ext cx="2046666" cy="834756"/>
              </a:xfrm>
              <a:prstGeom prst="rect">
                <a:avLst/>
              </a:prstGeom>
            </p:spPr>
          </p:pic>
          <p:pic>
            <p:nvPicPr>
              <p:cNvPr id="8" name="Picture 7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65DAAA2C-32CC-841D-D727-C0AF26F30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08" b="40236"/>
              <a:stretch>
                <a:fillRect/>
              </a:stretch>
            </p:blipFill>
            <p:spPr>
              <a:xfrm>
                <a:off x="6786627" y="2388618"/>
                <a:ext cx="1934291" cy="1160929"/>
              </a:xfrm>
              <a:prstGeom prst="rect">
                <a:avLst/>
              </a:prstGeom>
            </p:spPr>
          </p:pic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8005BF0D-9C55-48B9-21BB-7797C397134D}"/>
                  </a:ext>
                </a:extLst>
              </p:cNvPr>
              <p:cNvSpPr/>
              <p:nvPr/>
            </p:nvSpPr>
            <p:spPr>
              <a:xfrm rot="19487473">
                <a:off x="7092700" y="-690069"/>
                <a:ext cx="103140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A9B92D-856A-FFA3-7C69-E6D3FDAC820B}"/>
                  </a:ext>
                </a:extLst>
              </p:cNvPr>
              <p:cNvSpPr/>
              <p:nvPr/>
            </p:nvSpPr>
            <p:spPr>
              <a:xfrm>
                <a:off x="5593375" y="-376221"/>
                <a:ext cx="1492140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F6429142-E8A6-CE67-CDC0-2263F4005A00}"/>
                  </a:ext>
                </a:extLst>
              </p:cNvPr>
              <p:cNvSpPr/>
              <p:nvPr/>
            </p:nvSpPr>
            <p:spPr>
              <a:xfrm>
                <a:off x="8098164" y="606911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12" name="Picture 11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78191602-C742-2C4D-FB25-F1DE3E513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7" t="73456" r="73779" b="11831"/>
              <a:stretch>
                <a:fillRect/>
              </a:stretch>
            </p:blipFill>
            <p:spPr>
              <a:xfrm>
                <a:off x="5570609" y="2412563"/>
                <a:ext cx="1360766" cy="414244"/>
              </a:xfrm>
              <a:prstGeom prst="rect">
                <a:avLst/>
              </a:prstGeom>
            </p:spPr>
          </p:pic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0D67DBDD-CFEE-7782-9080-2D3293EA4557}"/>
                  </a:ext>
                </a:extLst>
              </p:cNvPr>
              <p:cNvSpPr/>
              <p:nvPr/>
            </p:nvSpPr>
            <p:spPr>
              <a:xfrm rot="10800000">
                <a:off x="6093313" y="213678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14436A7F-303B-9E59-2C45-78A2462D4684}"/>
                  </a:ext>
                </a:extLst>
              </p:cNvPr>
              <p:cNvSpPr/>
              <p:nvPr/>
            </p:nvSpPr>
            <p:spPr>
              <a:xfrm>
                <a:off x="6351576" y="-978804"/>
                <a:ext cx="272616" cy="6196891"/>
              </a:xfrm>
              <a:prstGeom prst="bentArrow">
                <a:avLst>
                  <a:gd name="adj1" fmla="val 7310"/>
                  <a:gd name="adj2" fmla="val 8069"/>
                  <a:gd name="adj3" fmla="val 13376"/>
                  <a:gd name="adj4" fmla="val 43750"/>
                </a:avLst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C59D9B-BE8F-350F-50F5-78DF681CB510}"/>
                </a:ext>
              </a:extLst>
            </p:cNvPr>
            <p:cNvSpPr txBox="1"/>
            <p:nvPr/>
          </p:nvSpPr>
          <p:spPr>
            <a:xfrm>
              <a:off x="241658" y="4395649"/>
              <a:ext cx="245260" cy="153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Papyrus"/>
                </a:rPr>
                <a:t>ID</a:t>
              </a:r>
            </a:p>
          </p:txBody>
        </p:sp>
      </p:grpSp>
      <p:pic>
        <p:nvPicPr>
          <p:cNvPr id="17" name="Picture 16" descr="A diagram of a satellite system&#10;&#10;AI-generated content may be incorrect.">
            <a:extLst>
              <a:ext uri="{FF2B5EF4-FFF2-40B4-BE49-F238E27FC236}">
                <a16:creationId xmlns:a16="http://schemas.microsoft.com/office/drawing/2014/main" id="{F0BC0C96-AA12-190C-9C11-1D7D5A4268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1417" y="977876"/>
            <a:ext cx="7715748" cy="3536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9681A7-3370-5798-22B5-6F42DA236D1D}"/>
              </a:ext>
            </a:extLst>
          </p:cNvPr>
          <p:cNvSpPr txBox="1"/>
          <p:nvPr/>
        </p:nvSpPr>
        <p:spPr>
          <a:xfrm>
            <a:off x="7797211" y="4751504"/>
            <a:ext cx="133671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b" anchorCtr="0">
            <a:spAutoFit/>
          </a:bodyPr>
          <a:lstStyle/>
          <a:p>
            <a:pPr algn="r" defTabSz="825500">
              <a:spcBef>
                <a:spcPts val="0"/>
              </a:spcBef>
            </a:pPr>
            <a:r>
              <a:rPr lang="en-US" dirty="0">
                <a:solidFill>
                  <a:srgbClr val="FF99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Saxena</a:t>
            </a:r>
            <a:r>
              <a:rPr lang="en-US" sz="1800" dirty="0">
                <a:solidFill>
                  <a:srgbClr val="FF99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E3E006BF-B000-6CA6-430C-A65A0AE4A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443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blue background&#10;&#10;AI-generated content may be incorrect.">
            <a:extLst>
              <a:ext uri="{FF2B5EF4-FFF2-40B4-BE49-F238E27FC236}">
                <a16:creationId xmlns:a16="http://schemas.microsoft.com/office/drawing/2014/main" id="{A6A9F805-9971-37BE-3861-18A6D677F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62" name="Slide 6: Inverse Design Transforms Chip Development with Performance-Driven Generation.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670330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XR devices are constrained by limited processing power, battery life, and complex multi-sensory data fusion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59A436-9F06-02CB-6248-D360CB9D13D5}"/>
              </a:ext>
            </a:extLst>
          </p:cNvPr>
          <p:cNvGrpSpPr/>
          <p:nvPr/>
        </p:nvGrpSpPr>
        <p:grpSpPr>
          <a:xfrm>
            <a:off x="64326" y="4328730"/>
            <a:ext cx="593401" cy="940564"/>
            <a:chOff x="241658" y="4169946"/>
            <a:chExt cx="593401" cy="9405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B1F6E0-4C49-86E3-D8A6-73ECD8BB4624}"/>
                </a:ext>
              </a:extLst>
            </p:cNvPr>
            <p:cNvGrpSpPr/>
            <p:nvPr/>
          </p:nvGrpSpPr>
          <p:grpSpPr>
            <a:xfrm>
              <a:off x="286419" y="4169946"/>
              <a:ext cx="548640" cy="940564"/>
              <a:chOff x="5449455" y="-978804"/>
              <a:chExt cx="3271464" cy="778260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95E3FA-9A23-8FC5-2958-304653DB47E7}"/>
                  </a:ext>
                </a:extLst>
              </p:cNvPr>
              <p:cNvSpPr/>
              <p:nvPr/>
            </p:nvSpPr>
            <p:spPr>
              <a:xfrm>
                <a:off x="5449455" y="-119425"/>
                <a:ext cx="3271464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4" name="Picture 3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3208B4D1-C5A6-6DDA-75E0-6CF067A4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2" t="58658" r="26948" b="1048"/>
              <a:stretch>
                <a:fillRect/>
              </a:stretch>
            </p:blipFill>
            <p:spPr>
              <a:xfrm>
                <a:off x="5633744" y="3713937"/>
                <a:ext cx="2912212" cy="1074745"/>
              </a:xfrm>
              <a:prstGeom prst="rect">
                <a:avLst/>
              </a:prstGeom>
            </p:spPr>
          </p:pic>
          <p:pic>
            <p:nvPicPr>
              <p:cNvPr id="5" name="Picture 4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389280B0-CAF0-4234-2E9C-B3DE587E3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" r="68542" b="70350"/>
              <a:stretch>
                <a:fillRect/>
              </a:stretch>
            </p:blipFill>
            <p:spPr>
              <a:xfrm>
                <a:off x="6647818" y="1442086"/>
                <a:ext cx="2046666" cy="834756"/>
              </a:xfrm>
              <a:prstGeom prst="rect">
                <a:avLst/>
              </a:prstGeom>
            </p:spPr>
          </p:pic>
          <p:pic>
            <p:nvPicPr>
              <p:cNvPr id="6" name="Picture 5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16413628-0A23-93C7-4881-CCBD66E2A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08" b="40236"/>
              <a:stretch>
                <a:fillRect/>
              </a:stretch>
            </p:blipFill>
            <p:spPr>
              <a:xfrm>
                <a:off x="6786627" y="2388618"/>
                <a:ext cx="1934291" cy="1160929"/>
              </a:xfrm>
              <a:prstGeom prst="rect">
                <a:avLst/>
              </a:prstGeom>
            </p:spPr>
          </p:pic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FC3581F4-8BAD-D09D-32CB-F5EE96659188}"/>
                  </a:ext>
                </a:extLst>
              </p:cNvPr>
              <p:cNvSpPr/>
              <p:nvPr/>
            </p:nvSpPr>
            <p:spPr>
              <a:xfrm rot="19487473">
                <a:off x="7092700" y="-690069"/>
                <a:ext cx="103140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8AF842-11BA-3228-8FE5-EFA8507039CE}"/>
                  </a:ext>
                </a:extLst>
              </p:cNvPr>
              <p:cNvSpPr/>
              <p:nvPr/>
            </p:nvSpPr>
            <p:spPr>
              <a:xfrm>
                <a:off x="5593375" y="-376221"/>
                <a:ext cx="1492140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35D5F75E-1561-351B-5F52-979E739F9236}"/>
                  </a:ext>
                </a:extLst>
              </p:cNvPr>
              <p:cNvSpPr/>
              <p:nvPr/>
            </p:nvSpPr>
            <p:spPr>
              <a:xfrm>
                <a:off x="8098164" y="606911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12" name="Picture 11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0ECCBDEF-8A19-AF41-A18A-38C8113E9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7" t="73456" r="73779" b="11831"/>
              <a:stretch>
                <a:fillRect/>
              </a:stretch>
            </p:blipFill>
            <p:spPr>
              <a:xfrm>
                <a:off x="5570609" y="2412563"/>
                <a:ext cx="1360766" cy="414244"/>
              </a:xfrm>
              <a:prstGeom prst="rect">
                <a:avLst/>
              </a:prstGeom>
            </p:spPr>
          </p:pic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E981E7BD-91A1-B4D9-35B5-C74E56D4BE9D}"/>
                  </a:ext>
                </a:extLst>
              </p:cNvPr>
              <p:cNvSpPr/>
              <p:nvPr/>
            </p:nvSpPr>
            <p:spPr>
              <a:xfrm rot="10800000">
                <a:off x="6093313" y="213678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5B5CA18F-58D9-891F-7F16-C67EF267A635}"/>
                  </a:ext>
                </a:extLst>
              </p:cNvPr>
              <p:cNvSpPr/>
              <p:nvPr/>
            </p:nvSpPr>
            <p:spPr>
              <a:xfrm>
                <a:off x="6351576" y="-978804"/>
                <a:ext cx="272616" cy="6196891"/>
              </a:xfrm>
              <a:prstGeom prst="bentArrow">
                <a:avLst>
                  <a:gd name="adj1" fmla="val 7310"/>
                  <a:gd name="adj2" fmla="val 8069"/>
                  <a:gd name="adj3" fmla="val 13376"/>
                  <a:gd name="adj4" fmla="val 43750"/>
                </a:avLst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4D51C5-209C-8D4D-768D-836BD2CD4F50}"/>
                </a:ext>
              </a:extLst>
            </p:cNvPr>
            <p:cNvSpPr txBox="1"/>
            <p:nvPr/>
          </p:nvSpPr>
          <p:spPr>
            <a:xfrm>
              <a:off x="241658" y="4395649"/>
              <a:ext cx="245260" cy="153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Papyrus"/>
                </a:rPr>
                <a:t>ID</a:t>
              </a:r>
            </a:p>
          </p:txBody>
        </p:sp>
      </p:grpSp>
      <p:pic>
        <p:nvPicPr>
          <p:cNvPr id="19" name="Picture 18" descr="A person wearing virtual reality goggles&#10;&#10;AI-generated content may be incorrect.">
            <a:extLst>
              <a:ext uri="{FF2B5EF4-FFF2-40B4-BE49-F238E27FC236}">
                <a16:creationId xmlns:a16="http://schemas.microsoft.com/office/drawing/2014/main" id="{455703F9-5AA0-9C45-7A95-5F8BBB89F2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821" y="957290"/>
            <a:ext cx="3235177" cy="2896803"/>
          </a:xfrm>
          <a:prstGeom prst="rect">
            <a:avLst/>
          </a:prstGeom>
        </p:spPr>
      </p:pic>
      <p:pic>
        <p:nvPicPr>
          <p:cNvPr id="23" name="Picture 22" descr="A collage of different colored shapes&#10;&#10;AI-generated content may be incorrect.">
            <a:extLst>
              <a:ext uri="{FF2B5EF4-FFF2-40B4-BE49-F238E27FC236}">
                <a16:creationId xmlns:a16="http://schemas.microsoft.com/office/drawing/2014/main" id="{6000E71F-BA49-C965-FD7E-7F1B70E10A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72281" y="964367"/>
            <a:ext cx="4266133" cy="2642328"/>
          </a:xfrm>
          <a:prstGeom prst="rect">
            <a:avLst/>
          </a:prstGeom>
        </p:spPr>
      </p:pic>
      <p:pic>
        <p:nvPicPr>
          <p:cNvPr id="25" name="Picture 24" descr="A glove reaching for a blue substance&#10;&#10;AI-generated content may be incorrect.">
            <a:extLst>
              <a:ext uri="{FF2B5EF4-FFF2-40B4-BE49-F238E27FC236}">
                <a16:creationId xmlns:a16="http://schemas.microsoft.com/office/drawing/2014/main" id="{B3A1BD21-24AD-6C88-38CC-C48A1BBF2F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29451" y="2569460"/>
            <a:ext cx="2940584" cy="2564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E13163-C11B-7653-EAF8-632D15C09D8F}"/>
              </a:ext>
            </a:extLst>
          </p:cNvPr>
          <p:cNvSpPr txBox="1"/>
          <p:nvPr/>
        </p:nvSpPr>
        <p:spPr>
          <a:xfrm>
            <a:off x="7802968" y="4776016"/>
            <a:ext cx="132921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b" anchorCtr="0">
            <a:spAutoFit/>
          </a:bodyPr>
          <a:lstStyle/>
          <a:p>
            <a:pPr algn="r" defTabSz="825500">
              <a:spcBef>
                <a:spcPts val="0"/>
              </a:spcBef>
            </a:pPr>
            <a:r>
              <a:rPr lang="en-US" sz="1800" dirty="0">
                <a:solidFill>
                  <a:srgbClr val="FF99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Krieger, 2023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4B744FC3-CD34-8DE4-6C1F-E7FA4C818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48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rry blue background&#10;&#10;AI-generated content may be incorrect.">
            <a:extLst>
              <a:ext uri="{FF2B5EF4-FFF2-40B4-BE49-F238E27FC236}">
                <a16:creationId xmlns:a16="http://schemas.microsoft.com/office/drawing/2014/main" id="{80708367-DB3D-F0DB-8A40-3AE9C162F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72" name="Slide 8: The Next Frontier: Inverse Design for Advanced Integrated Photonics.…"/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097622" cy="964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enables intelligent task offloading between processing nodes to balance load and reduce latency 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530A1E-3F2B-7112-B994-922BAE77BAE0}"/>
              </a:ext>
            </a:extLst>
          </p:cNvPr>
          <p:cNvGrpSpPr/>
          <p:nvPr/>
        </p:nvGrpSpPr>
        <p:grpSpPr>
          <a:xfrm>
            <a:off x="241658" y="4169946"/>
            <a:ext cx="593401" cy="940564"/>
            <a:chOff x="241658" y="4169946"/>
            <a:chExt cx="593401" cy="9405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F88169-0DAB-6F7A-D051-36FCBE732FFC}"/>
                </a:ext>
              </a:extLst>
            </p:cNvPr>
            <p:cNvGrpSpPr/>
            <p:nvPr/>
          </p:nvGrpSpPr>
          <p:grpSpPr>
            <a:xfrm>
              <a:off x="286419" y="4169946"/>
              <a:ext cx="548640" cy="940564"/>
              <a:chOff x="5449455" y="-978804"/>
              <a:chExt cx="3271464" cy="77826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0BDBD84-60DB-73B3-3ADC-8D0165421F16}"/>
                  </a:ext>
                </a:extLst>
              </p:cNvPr>
              <p:cNvSpPr/>
              <p:nvPr/>
            </p:nvSpPr>
            <p:spPr>
              <a:xfrm>
                <a:off x="5449455" y="-119425"/>
                <a:ext cx="3271464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6" name="Picture 5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7E965D79-2D7E-0E49-25D1-53B192AD3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92" t="58658" r="26948" b="1048"/>
              <a:stretch>
                <a:fillRect/>
              </a:stretch>
            </p:blipFill>
            <p:spPr>
              <a:xfrm>
                <a:off x="5633744" y="3713937"/>
                <a:ext cx="2912212" cy="1074745"/>
              </a:xfrm>
              <a:prstGeom prst="rect">
                <a:avLst/>
              </a:prstGeom>
            </p:spPr>
          </p:pic>
          <p:pic>
            <p:nvPicPr>
              <p:cNvPr id="7" name="Picture 6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7FE2D922-5C2E-B3FC-D3E1-1ED88E5EA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" r="68542" b="70350"/>
              <a:stretch>
                <a:fillRect/>
              </a:stretch>
            </p:blipFill>
            <p:spPr>
              <a:xfrm>
                <a:off x="6647818" y="1442086"/>
                <a:ext cx="2046666" cy="834756"/>
              </a:xfrm>
              <a:prstGeom prst="rect">
                <a:avLst/>
              </a:prstGeom>
            </p:spPr>
          </p:pic>
          <p:pic>
            <p:nvPicPr>
              <p:cNvPr id="8" name="Picture 7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73258DD8-3073-F158-CA5A-47F6FC3DD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08" b="40236"/>
              <a:stretch>
                <a:fillRect/>
              </a:stretch>
            </p:blipFill>
            <p:spPr>
              <a:xfrm>
                <a:off x="6786627" y="2388618"/>
                <a:ext cx="1934291" cy="1160929"/>
              </a:xfrm>
              <a:prstGeom prst="rect">
                <a:avLst/>
              </a:prstGeom>
            </p:spPr>
          </p:pic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51923702-2094-5C44-7E0B-421E75E32767}"/>
                  </a:ext>
                </a:extLst>
              </p:cNvPr>
              <p:cNvSpPr/>
              <p:nvPr/>
            </p:nvSpPr>
            <p:spPr>
              <a:xfrm rot="19487473">
                <a:off x="7092700" y="-690069"/>
                <a:ext cx="103140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66CA62-5E03-1817-D64A-ED193DE3673A}"/>
                  </a:ext>
                </a:extLst>
              </p:cNvPr>
              <p:cNvSpPr/>
              <p:nvPr/>
            </p:nvSpPr>
            <p:spPr>
              <a:xfrm>
                <a:off x="5593375" y="-376221"/>
                <a:ext cx="1492140" cy="6196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3B48C920-24CC-7FD1-59A1-C949D7B64D87}"/>
                  </a:ext>
                </a:extLst>
              </p:cNvPr>
              <p:cNvSpPr/>
              <p:nvPr/>
            </p:nvSpPr>
            <p:spPr>
              <a:xfrm>
                <a:off x="8098164" y="606911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pic>
            <p:nvPicPr>
              <p:cNvPr id="12" name="Picture 11" descr="A diagram of a machine learning&#10;&#10;AI-generated content may be incorrect.">
                <a:extLst>
                  <a:ext uri="{FF2B5EF4-FFF2-40B4-BE49-F238E27FC236}">
                    <a16:creationId xmlns:a16="http://schemas.microsoft.com/office/drawing/2014/main" id="{6793F3E1-C25E-31A1-89FB-813C3689F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7" t="73456" r="73779" b="11831"/>
              <a:stretch>
                <a:fillRect/>
              </a:stretch>
            </p:blipFill>
            <p:spPr>
              <a:xfrm>
                <a:off x="5570609" y="2412563"/>
                <a:ext cx="1360766" cy="414244"/>
              </a:xfrm>
              <a:prstGeom prst="rect">
                <a:avLst/>
              </a:prstGeom>
            </p:spPr>
          </p:pic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AFD2447B-E607-C104-D527-76FFB3EB99B0}"/>
                  </a:ext>
                </a:extLst>
              </p:cNvPr>
              <p:cNvSpPr/>
              <p:nvPr/>
            </p:nvSpPr>
            <p:spPr>
              <a:xfrm rot="10800000">
                <a:off x="6093313" y="213678"/>
                <a:ext cx="75102" cy="6196891"/>
              </a:xfrm>
              <a:prstGeom prst="downArrow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3296E2CA-537F-09F2-D3D6-DD334B50F794}"/>
                  </a:ext>
                </a:extLst>
              </p:cNvPr>
              <p:cNvSpPr/>
              <p:nvPr/>
            </p:nvSpPr>
            <p:spPr>
              <a:xfrm>
                <a:off x="6351576" y="-978804"/>
                <a:ext cx="272616" cy="6196891"/>
              </a:xfrm>
              <a:prstGeom prst="bentArrow">
                <a:avLst>
                  <a:gd name="adj1" fmla="val 7310"/>
                  <a:gd name="adj2" fmla="val 8069"/>
                  <a:gd name="adj3" fmla="val 13376"/>
                  <a:gd name="adj4" fmla="val 43750"/>
                </a:avLst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miter lim="400000"/>
              </a:ln>
              <a:effectLst>
                <a:outerShdw blurRad="50800" dist="25400" dir="5400000" rotWithShape="0">
                  <a:srgbClr val="000000">
                    <a:alpha val="2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200" b="0" i="0" u="none" strike="noStrike" cap="none" spc="0" normalizeH="0" baseline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762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Papyrus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73F08A-C667-2E1C-ACCC-265AAD2111C7}"/>
                </a:ext>
              </a:extLst>
            </p:cNvPr>
            <p:cNvSpPr txBox="1"/>
            <p:nvPr/>
          </p:nvSpPr>
          <p:spPr>
            <a:xfrm>
              <a:off x="241658" y="4395649"/>
              <a:ext cx="245260" cy="153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0" rIns="50800" bIns="0" numCol="1" spcCol="38100" rtlCol="0" anchor="t" anchorCtr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  <a:sym typeface="Papyrus"/>
                </a:rPr>
                <a:t>ID</a:t>
              </a:r>
            </a:p>
          </p:txBody>
        </p:sp>
      </p:grpSp>
      <p:pic>
        <p:nvPicPr>
          <p:cNvPr id="22" name="Picture 21" descr="Men standing in a factory with several mechanical parts&#10;&#10;AI-generated content may be incorrect.">
            <a:extLst>
              <a:ext uri="{FF2B5EF4-FFF2-40B4-BE49-F238E27FC236}">
                <a16:creationId xmlns:a16="http://schemas.microsoft.com/office/drawing/2014/main" id="{CAAD12AC-69DF-76FE-BD62-744D7B8A4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080" y="964367"/>
            <a:ext cx="5878597" cy="4179133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" name="Picture 24" descr="Several people in a factory&#10;&#10;AI-generated content may be incorrect.">
            <a:extLst>
              <a:ext uri="{FF2B5EF4-FFF2-40B4-BE49-F238E27FC236}">
                <a16:creationId xmlns:a16="http://schemas.microsoft.com/office/drawing/2014/main" id="{4FFAFFC0-FE5C-6B13-EE61-EB7594ECD7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9564" y="964366"/>
            <a:ext cx="2312797" cy="20772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A70257-BC38-2269-3166-B70B18216716}"/>
              </a:ext>
            </a:extLst>
          </p:cNvPr>
          <p:cNvSpPr txBox="1"/>
          <p:nvPr/>
        </p:nvSpPr>
        <p:spPr>
          <a:xfrm>
            <a:off x="7487961" y="4801898"/>
            <a:ext cx="165603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FF9966"/>
                </a:solidFill>
              </a:rPr>
              <a:t>Fern</a:t>
            </a:r>
            <a:r>
              <a:rPr lang="en-US" dirty="0">
                <a:solidFill>
                  <a:srgbClr val="FF996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á</a:t>
            </a:r>
            <a:r>
              <a:rPr lang="en-US" dirty="0">
                <a:solidFill>
                  <a:srgbClr val="FF9966"/>
                </a:solidFill>
              </a:rPr>
              <a:t>ndez, 2024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7993523F-4AAB-F5B4-D6B8-4EFB95066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p:transition spd="med" advTm="445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21AEF-0008-E675-7F7F-857E9B097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blue background&#10;&#10;AI-generated content may be incorrect.">
            <a:extLst>
              <a:ext uri="{FF2B5EF4-FFF2-40B4-BE49-F238E27FC236}">
                <a16:creationId xmlns:a16="http://schemas.microsoft.com/office/drawing/2014/main" id="{1100022C-3071-4E42-64AA-B13374CC4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821" y="0"/>
            <a:ext cx="9120357" cy="5143500"/>
          </a:xfrm>
          <a:prstGeom prst="rect">
            <a:avLst/>
          </a:prstGeom>
        </p:spPr>
      </p:pic>
      <p:sp>
        <p:nvSpPr>
          <p:cNvPr id="177" name="Slide 9: Conclusion: Algorithmic Innovation for Future Computing.…">
            <a:extLst>
              <a:ext uri="{FF2B5EF4-FFF2-40B4-BE49-F238E27FC236}">
                <a16:creationId xmlns:a16="http://schemas.microsoft.com/office/drawing/2014/main" id="{457B4D7E-6A61-5BFB-B432-9E1591C59DF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" y="0"/>
            <a:ext cx="8207692" cy="9643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 anchorCtr="0">
            <a:spAutoFit/>
          </a:bodyPr>
          <a:lstStyle/>
          <a:p>
            <a:pPr defTabSz="109728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review; using AI to enhance edge computing and data flow is fundamental to successful XR immersion</a:t>
            </a:r>
            <a:endParaRPr sz="28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heart&#10;&#10;AI-generated content may be incorrect.">
            <a:extLst>
              <a:ext uri="{FF2B5EF4-FFF2-40B4-BE49-F238E27FC236}">
                <a16:creationId xmlns:a16="http://schemas.microsoft.com/office/drawing/2014/main" id="{4652EEFC-FA7C-8BD4-77E0-2E012AD61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165220"/>
            <a:ext cx="9144000" cy="2736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FB0D5A-6899-4AF3-DC04-A1C9EF7CD865}"/>
              </a:ext>
            </a:extLst>
          </p:cNvPr>
          <p:cNvSpPr txBox="1"/>
          <p:nvPr/>
        </p:nvSpPr>
        <p:spPr>
          <a:xfrm>
            <a:off x="7802968" y="4776016"/>
            <a:ext cx="132921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b" anchorCtr="0">
            <a:spAutoFit/>
          </a:bodyPr>
          <a:lstStyle/>
          <a:p>
            <a:pPr algn="r" defTabSz="825500">
              <a:spcBef>
                <a:spcPts val="0"/>
              </a:spcBef>
            </a:pPr>
            <a:r>
              <a:rPr lang="en-US" sz="1800" dirty="0">
                <a:solidFill>
                  <a:srgbClr val="FF99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Krieger,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0EBD3-6ACF-0AD5-77A1-8951CE4A4AE9}"/>
              </a:ext>
            </a:extLst>
          </p:cNvPr>
          <p:cNvSpPr txBox="1"/>
          <p:nvPr/>
        </p:nvSpPr>
        <p:spPr>
          <a:xfrm>
            <a:off x="761002" y="3932426"/>
            <a:ext cx="3212005" cy="933589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Papyrus"/>
              </a:rPr>
              <a:t>Questions?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F1667A-E2C0-E115-B645-2681948E8EF8}"/>
              </a:ext>
            </a:extLst>
          </p:cNvPr>
          <p:cNvSpPr/>
          <p:nvPr/>
        </p:nvSpPr>
        <p:spPr>
          <a:xfrm>
            <a:off x="6262578" y="2034450"/>
            <a:ext cx="1222744" cy="2139652"/>
          </a:xfrm>
          <a:prstGeom prst="ellipse">
            <a:avLst/>
          </a:pr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BC12E8-8A92-0064-8138-5693563D78BB}"/>
              </a:ext>
            </a:extLst>
          </p:cNvPr>
          <p:cNvSpPr/>
          <p:nvPr/>
        </p:nvSpPr>
        <p:spPr>
          <a:xfrm>
            <a:off x="7259268" y="1999127"/>
            <a:ext cx="1544490" cy="1126845"/>
          </a:xfrm>
          <a:prstGeom prst="ellipse">
            <a:avLst/>
          </a:prstGeom>
          <a:noFill/>
          <a:ln w="50800">
            <a:solidFill>
              <a:srgbClr val="0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DCEE3-006D-88BA-A626-7299F60C4202}"/>
              </a:ext>
            </a:extLst>
          </p:cNvPr>
          <p:cNvSpPr txBox="1"/>
          <p:nvPr/>
        </p:nvSpPr>
        <p:spPr>
          <a:xfrm>
            <a:off x="5464856" y="4209425"/>
            <a:ext cx="1794412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BA60E-C676-FC00-1E4D-ACE700AE33B3}"/>
              </a:ext>
            </a:extLst>
          </p:cNvPr>
          <p:cNvSpPr txBox="1"/>
          <p:nvPr/>
        </p:nvSpPr>
        <p:spPr>
          <a:xfrm>
            <a:off x="7361438" y="4197053"/>
            <a:ext cx="1238085" cy="37959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 anchorCtr="0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825500">
              <a:spcBef>
                <a:spcPts val="4200"/>
              </a:spcBef>
              <a:defRPr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FECC0EB-FF8F-8706-1B33-B2B630ED8A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610801"/>
      </p:ext>
    </p:extLst>
  </p:cSld>
  <p:clrMapOvr>
    <a:masterClrMapping/>
  </p:clrMapOvr>
  <p:transition spd="med" advTm="486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420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2511</TotalTime>
  <Words>632</Words>
  <Application>Microsoft Office PowerPoint</Application>
  <PresentationFormat>On-screen Show (16:9)</PresentationFormat>
  <Paragraphs>54</Paragraphs>
  <Slides>10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Helvetica Neue</vt:lpstr>
      <vt:lpstr>Times New Roman</vt:lpstr>
      <vt:lpstr>Times Roman</vt:lpstr>
      <vt:lpstr>Wingdings 3</vt:lpstr>
      <vt:lpstr>Ion</vt:lpstr>
      <vt:lpstr>Using AI to Reach Immersive Quality Benchmarks in Extended Reality (XR).</vt:lpstr>
      <vt:lpstr>This presentation explores how edge computing and data flow management require AI to support future XR</vt:lpstr>
      <vt:lpstr>Immersive XR requires high performance and ultra-low latency, pushing computation closer to user via edge</vt:lpstr>
      <vt:lpstr>AI dynamically manages data flow and resources at the edge to meet XR’s real-time demands.</vt:lpstr>
      <vt:lpstr>To support XR data requirements, networks must supply stable bandwidth and control latency</vt:lpstr>
      <vt:lpstr>AI algorithms will allow networks to forecast data and location demands, proactively allocating resources</vt:lpstr>
      <vt:lpstr>XR devices are constrained by limited processing power, battery life, and complex multi-sensory data fusion</vt:lpstr>
      <vt:lpstr>AI enables intelligent task offloading between processing nodes to balance load and reduce latency </vt:lpstr>
      <vt:lpstr>To review; using AI to enhance edge computing and data flow is fundamental to successful XR immersion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Jason Noble</dc:creator>
  <cp:lastModifiedBy>Jason Noble</cp:lastModifiedBy>
  <cp:revision>9</cp:revision>
  <dcterms:modified xsi:type="dcterms:W3CDTF">2025-08-26T23:14:11Z</dcterms:modified>
</cp:coreProperties>
</file>